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6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67" r:id="rId11"/>
    <p:sldId id="264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6" r:id="rId34"/>
    <p:sldId id="308" r:id="rId35"/>
    <p:sldId id="307" r:id="rId36"/>
    <p:sldId id="309" r:id="rId37"/>
    <p:sldId id="310" r:id="rId38"/>
    <p:sldId id="305" r:id="rId39"/>
    <p:sldId id="279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80" r:id="rId49"/>
    <p:sldId id="281" r:id="rId50"/>
    <p:sldId id="282" r:id="rId51"/>
    <p:sldId id="283" r:id="rId52"/>
    <p:sldId id="284" r:id="rId53"/>
    <p:sldId id="293" r:id="rId54"/>
    <p:sldId id="29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3"/>
    <p:restoredTop sz="65487"/>
  </p:normalViewPr>
  <p:slideViewPr>
    <p:cSldViewPr snapToGrid="0" snapToObjects="1">
      <p:cViewPr varScale="1">
        <p:scale>
          <a:sx n="61" d="100"/>
          <a:sy n="61" d="100"/>
        </p:scale>
        <p:origin x="2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4E48B-ED7D-AD47-B3F9-3B6997F8126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B6E60-B0E6-8A47-96A4-B6B90A9FF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1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gle" TargetMode="External"/><Relationship Id="rId4" Type="http://schemas.openxmlformats.org/officeDocument/2006/relationships/hyperlink" Target="https://en.wikipedia.org/wiki/Dropbox_(service)" TargetMode="External"/><Relationship Id="rId5" Type="http://schemas.openxmlformats.org/officeDocument/2006/relationships/hyperlink" Target="https://en.wikipedia.org/wiki/Guido_van_Rossum#cite_note-dropbox-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年发明了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第一个实现是在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was employed by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oogle"/>
              </a:rPr>
              <a:t>Google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2005 until December 7th 2012, where he spent half his time developing the Python language. In January 2013, Van Rossum started working for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ropbox (service)"/>
              </a:rPr>
              <a:t>Dropbox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[3]</a:t>
            </a:r>
            <a:endParaRPr lang="en-US" sz="1200" b="0" i="0" u="none" strike="noStrike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B6E60-B0E6-8A47-96A4-B6B90A9FF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2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BB6E60-B0E6-8A47-96A4-B6B90A9FFF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语言概览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程振波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什么特性最重要？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2315368"/>
            <a:ext cx="5092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2294816"/>
            <a:ext cx="4895850" cy="36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第二个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173558"/>
            <a:ext cx="4724400" cy="36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43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：脚本语言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Interperted</a:t>
            </a:r>
            <a:endParaRPr lang="en-US" dirty="0" smtClean="0"/>
          </a:p>
          <a:p>
            <a:pPr lvl="1"/>
            <a:r>
              <a:rPr lang="en-US" altLang="zh-CN" dirty="0" smtClean="0"/>
              <a:t>Similar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Java</a:t>
            </a:r>
          </a:p>
          <a:p>
            <a:pPr lvl="1"/>
            <a:r>
              <a:rPr lang="en-US" altLang="zh-CN" dirty="0" smtClean="0"/>
              <a:t>C/C++ compiled</a:t>
            </a:r>
            <a:endParaRPr lang="en-US" dirty="0"/>
          </a:p>
          <a:p>
            <a:r>
              <a:rPr lang="en-US" dirty="0" smtClean="0"/>
              <a:t>Dynamic</a:t>
            </a:r>
          </a:p>
          <a:p>
            <a:pPr lvl="1"/>
            <a:r>
              <a:rPr lang="en-US" dirty="0"/>
              <a:t>Variables and functions do not have defined data </a:t>
            </a:r>
            <a:r>
              <a:rPr lang="en-US" dirty="0" smtClean="0"/>
              <a:t>types</a:t>
            </a:r>
          </a:p>
          <a:p>
            <a:pPr lvl="1"/>
            <a:r>
              <a:rPr lang="en-US" dirty="0"/>
              <a:t>A function is a callable object with parameters, but no declared result </a:t>
            </a:r>
            <a:r>
              <a:rPr lang="en-US" dirty="0" smtClean="0"/>
              <a:t>type</a:t>
            </a:r>
          </a:p>
          <a:p>
            <a:r>
              <a:rPr lang="en-US" dirty="0"/>
              <a:t>Scripting</a:t>
            </a:r>
          </a:p>
          <a:p>
            <a:pPr lvl="1"/>
            <a:r>
              <a:rPr lang="en-US" dirty="0"/>
              <a:t>They can be executed from the command-line because the interpreter is named in the first line of the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669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是什么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可以做什么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语法概览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教学的一点思考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参考资料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5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网站开发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102" y="2066034"/>
            <a:ext cx="6946900" cy="38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4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科学计算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899" y="1902050"/>
            <a:ext cx="4731701" cy="394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65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科学计算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02" y="1828800"/>
            <a:ext cx="7531100" cy="41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开发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1828800"/>
            <a:ext cx="8229600" cy="45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85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是什么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可以做什么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语法概览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教学的一点思考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参考资料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0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是什么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可以做什么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语法概览</a:t>
            </a:r>
            <a:endParaRPr lang="en-US" altLang="zh-CN" dirty="0" smtClean="0"/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教学的一点思考</a:t>
            </a:r>
            <a:endParaRPr lang="en-US" altLang="zh-CN" dirty="0" smtClean="0"/>
          </a:p>
          <a:p>
            <a:r>
              <a:rPr lang="zh-CN" altLang="en-US" dirty="0" smtClean="0"/>
              <a:t>参考资料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编程环境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298700"/>
            <a:ext cx="7864337" cy="29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66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Sublime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32" y="1828800"/>
            <a:ext cx="8343900" cy="46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3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Pycharm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93" y="1828800"/>
            <a:ext cx="8554839" cy="41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52" y="1828800"/>
            <a:ext cx="8331200" cy="45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900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565401"/>
            <a:ext cx="10185400" cy="927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There </a:t>
            </a:r>
            <a:r>
              <a:rPr lang="en-US" sz="2400" dirty="0"/>
              <a:t>should be one—and preferably only one—obvious way to </a:t>
            </a:r>
            <a:r>
              <a:rPr lang="en-US" sz="2400"/>
              <a:t>do </a:t>
            </a:r>
            <a:r>
              <a:rPr lang="en-US" sz="2400" smtClean="0"/>
              <a:t>it.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337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循环一个范围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987550"/>
            <a:ext cx="41656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4140200"/>
            <a:ext cx="4165600" cy="10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列举集合中元素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314122"/>
            <a:ext cx="75946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863193"/>
            <a:ext cx="5067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反向循环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364921"/>
            <a:ext cx="75692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440464"/>
            <a:ext cx="6477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索引集合元素和位置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4240326"/>
            <a:ext cx="6210300" cy="96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430235"/>
            <a:ext cx="5549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0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索引两个集合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6461542" cy="197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338864"/>
            <a:ext cx="6781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是什么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可以做什么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语法概览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en-US" altLang="zh-CN" dirty="0" smtClean="0">
                <a:solidFill>
                  <a:schemeClr val="bg2"/>
                </a:solidFill>
              </a:rPr>
              <a:t>Python</a:t>
            </a:r>
            <a:r>
              <a:rPr lang="zh-CN" altLang="en-US" dirty="0" smtClean="0">
                <a:solidFill>
                  <a:schemeClr val="bg2"/>
                </a:solidFill>
              </a:rPr>
              <a:t>教学的一点思考</a:t>
            </a:r>
            <a:endParaRPr lang="en-US" altLang="zh-CN" dirty="0" smtClean="0">
              <a:solidFill>
                <a:schemeClr val="bg2"/>
              </a:solidFill>
            </a:endParaRPr>
          </a:p>
          <a:p>
            <a:r>
              <a:rPr lang="zh-CN" altLang="en-US" dirty="0" smtClean="0">
                <a:solidFill>
                  <a:schemeClr val="bg2"/>
                </a:solidFill>
              </a:rPr>
              <a:t>参考资料</a:t>
            </a:r>
            <a:endParaRPr lang="en-US" altLang="zh-CN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有序序列的循环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76073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816021"/>
            <a:ext cx="7480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定义的排序方法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015672"/>
            <a:ext cx="6379899" cy="2362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5086350"/>
            <a:ext cx="5524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9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循环中的退出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71436"/>
            <a:ext cx="4518442" cy="2453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470400"/>
            <a:ext cx="6085985" cy="22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2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列表数据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5247543"/>
            <a:ext cx="8594725" cy="746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828800"/>
            <a:ext cx="44196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4175918"/>
            <a:ext cx="6908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交换变量值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6604000" cy="165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779335"/>
            <a:ext cx="6337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字典：最常用的数据结构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60071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8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字典结构的技巧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7924658" cy="2377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5301512"/>
            <a:ext cx="7594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打开文件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1828800"/>
            <a:ext cx="5435600" cy="23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4833937"/>
            <a:ext cx="530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面向对象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02" y="1828800"/>
            <a:ext cx="6630913" cy="48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是什么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可以做什么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语法概览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/>
              <a:t>Python</a:t>
            </a:r>
            <a:r>
              <a:rPr lang="zh-CN" altLang="en-US" dirty="0" smtClean="0"/>
              <a:t>教学的一点思考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参考资料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5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是什么意思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02" y="2474383"/>
            <a:ext cx="2164165" cy="2146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522" y="3052543"/>
            <a:ext cx="3378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39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概述基础知识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程序设计语言概念</a:t>
            </a:r>
            <a:endParaRPr lang="en-US" dirty="0"/>
          </a:p>
          <a:p>
            <a:pPr lvl="0"/>
            <a:r>
              <a:rPr lang="en-US" dirty="0"/>
              <a:t>Python</a:t>
            </a:r>
            <a:r>
              <a:rPr lang="zh-CN" altLang="en-US" dirty="0"/>
              <a:t>开发环境</a:t>
            </a:r>
            <a:endParaRPr lang="en-US" dirty="0"/>
          </a:p>
          <a:p>
            <a:pPr lvl="0"/>
            <a:r>
              <a:rPr lang="zh-CN" altLang="en-US" dirty="0"/>
              <a:t>变量及类型</a:t>
            </a:r>
            <a:endParaRPr lang="en-US" dirty="0"/>
          </a:p>
          <a:p>
            <a:pPr lvl="0"/>
            <a:r>
              <a:rPr lang="zh-CN" altLang="en-US" dirty="0"/>
              <a:t>常用内置函数</a:t>
            </a:r>
            <a:endParaRPr lang="en-US" dirty="0"/>
          </a:p>
          <a:p>
            <a:pPr lvl="0"/>
            <a:r>
              <a:rPr lang="zh-CN" altLang="en-US" dirty="0"/>
              <a:t>基本输入输出</a:t>
            </a:r>
            <a:endParaRPr lang="en-US" dirty="0"/>
          </a:p>
          <a:p>
            <a:r>
              <a:rPr lang="zh-CN" altLang="en-US" dirty="0"/>
              <a:t>模块的导入与使用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选择和循环结构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选择结构</a:t>
            </a:r>
            <a:endParaRPr lang="en-US" dirty="0"/>
          </a:p>
          <a:p>
            <a:pPr lvl="0"/>
            <a:r>
              <a:rPr lang="zh-CN" altLang="en-US" dirty="0"/>
              <a:t>循环结构</a:t>
            </a:r>
            <a:endParaRPr lang="en-US" dirty="0"/>
          </a:p>
          <a:p>
            <a:r>
              <a:rPr lang="en-US" dirty="0"/>
              <a:t>break</a:t>
            </a:r>
            <a:r>
              <a:rPr lang="zh-CN" altLang="en-US" dirty="0"/>
              <a:t>和</a:t>
            </a:r>
            <a:r>
              <a:rPr lang="en-US" dirty="0"/>
              <a:t>continue</a:t>
            </a:r>
            <a:r>
              <a:rPr lang="zh-CN" altLang="en-US" dirty="0"/>
              <a:t>语句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zh-CN" altLang="en-US" dirty="0"/>
              <a:t>数据结构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列表</a:t>
            </a:r>
            <a:endParaRPr lang="en-US" dirty="0"/>
          </a:p>
          <a:p>
            <a:pPr lvl="0"/>
            <a:r>
              <a:rPr lang="zh-CN" altLang="en-US" dirty="0"/>
              <a:t>元组</a:t>
            </a:r>
            <a:endParaRPr lang="en-US" dirty="0"/>
          </a:p>
          <a:p>
            <a:pPr lvl="0"/>
            <a:r>
              <a:rPr lang="zh-CN" altLang="en-US" dirty="0"/>
              <a:t>字典</a:t>
            </a:r>
            <a:endParaRPr lang="en-US" dirty="0"/>
          </a:p>
          <a:p>
            <a:r>
              <a:rPr lang="zh-CN" altLang="en-US" dirty="0"/>
              <a:t>集合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字符串与正则表达式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字符串</a:t>
            </a:r>
            <a:endParaRPr lang="en-US" dirty="0"/>
          </a:p>
          <a:p>
            <a:r>
              <a:rPr lang="zh-CN" altLang="en-US" dirty="0"/>
              <a:t>正则表达式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6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函数设计与使用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函数</a:t>
            </a:r>
            <a:endParaRPr lang="en-US" dirty="0"/>
          </a:p>
          <a:p>
            <a:pPr lvl="0"/>
            <a:r>
              <a:rPr lang="zh-CN" altLang="en-US" dirty="0"/>
              <a:t>形参和实参</a:t>
            </a:r>
            <a:endParaRPr lang="en-US" dirty="0"/>
          </a:p>
          <a:p>
            <a:pPr lvl="0"/>
            <a:r>
              <a:rPr lang="zh-CN" altLang="en-US" dirty="0"/>
              <a:t>实参类型</a:t>
            </a:r>
            <a:endParaRPr lang="en-US" dirty="0"/>
          </a:p>
          <a:p>
            <a:pPr lvl="0"/>
            <a:r>
              <a:rPr lang="en-US" dirty="0"/>
              <a:t>return</a:t>
            </a:r>
            <a:r>
              <a:rPr lang="zh-CN" altLang="en-US" dirty="0"/>
              <a:t>语句</a:t>
            </a:r>
            <a:endParaRPr lang="en-US" dirty="0"/>
          </a:p>
          <a:p>
            <a:r>
              <a:rPr lang="zh-CN" altLang="en-US" dirty="0"/>
              <a:t>变量作用域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面向对象程序设计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类的定义与使用</a:t>
            </a:r>
            <a:endParaRPr lang="en-US" dirty="0"/>
          </a:p>
          <a:p>
            <a:pPr lvl="0"/>
            <a:r>
              <a:rPr lang="zh-CN" altLang="en-US" dirty="0"/>
              <a:t>类的方法</a:t>
            </a:r>
            <a:endParaRPr lang="en-US" dirty="0"/>
          </a:p>
          <a:p>
            <a:pPr lvl="0"/>
            <a:r>
              <a:rPr lang="zh-CN" altLang="en-US" dirty="0"/>
              <a:t>类的属性</a:t>
            </a:r>
            <a:endParaRPr lang="en-US" dirty="0"/>
          </a:p>
          <a:p>
            <a:r>
              <a:rPr lang="zh-CN" altLang="en-US" dirty="0"/>
              <a:t>类的特殊方法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文件操作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文件基本操作</a:t>
            </a:r>
            <a:endParaRPr lang="en-US" dirty="0"/>
          </a:p>
          <a:p>
            <a:pPr lvl="0"/>
            <a:r>
              <a:rPr lang="zh-CN" altLang="en-US" dirty="0"/>
              <a:t>文件级操作</a:t>
            </a:r>
            <a:endParaRPr lang="en-US" dirty="0"/>
          </a:p>
          <a:p>
            <a:r>
              <a:rPr lang="zh-CN" altLang="en-US" dirty="0"/>
              <a:t>目录操作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3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教学过程的建议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教会学生用计算机的逻辑解决问题</a:t>
            </a:r>
            <a:endParaRPr lang="en-US" altLang="zh-CN" dirty="0" smtClean="0"/>
          </a:p>
          <a:p>
            <a:r>
              <a:rPr lang="zh-CN" altLang="en-US" dirty="0" smtClean="0"/>
              <a:t>让学生了解常用的库</a:t>
            </a:r>
            <a:endParaRPr lang="en-US" altLang="zh-CN" dirty="0" smtClean="0"/>
          </a:p>
          <a:p>
            <a:r>
              <a:rPr lang="zh-CN" altLang="en-US" dirty="0" smtClean="0"/>
              <a:t>用几个实例贯穿始终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是什么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可以做什么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语法概览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</a:rPr>
              <a:t>教学的一点思考</a:t>
            </a:r>
            <a:endParaRPr lang="en-US" altLang="zh-CN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 smtClean="0"/>
              <a:t>参考资料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82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27" y="797840"/>
            <a:ext cx="4199374" cy="53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谁发明了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语言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11" y="1943365"/>
            <a:ext cx="2373715" cy="35605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93897" y="565737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inux Libertine" charset="0"/>
              </a:rPr>
              <a:t>Guido van Rossum</a:t>
            </a:r>
          </a:p>
        </p:txBody>
      </p:sp>
    </p:spTree>
    <p:extLst>
      <p:ext uri="{BB962C8B-B14F-4D97-AF65-F5344CB8AC3E}">
        <p14:creationId xmlns:p14="http://schemas.microsoft.com/office/powerpoint/2010/main" val="1092823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63" y="546100"/>
            <a:ext cx="4557641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8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85" y="104190"/>
            <a:ext cx="4677615" cy="66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762" y="0"/>
            <a:ext cx="530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17" y="402298"/>
            <a:ext cx="9352583" cy="62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772" y="2054860"/>
            <a:ext cx="9692640" cy="1325562"/>
          </a:xfrm>
        </p:spPr>
        <p:txBody>
          <a:bodyPr/>
          <a:lstStyle/>
          <a:p>
            <a:r>
              <a:rPr lang="zh-CN" altLang="en-US" dirty="0" smtClean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60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为什么发明</a:t>
            </a:r>
            <a:r>
              <a:rPr lang="en-US" altLang="zh-CN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six years ago, in December 1989, I was looking for a "hobby" programming project that would keep me occupied during the week around Christmas. My office ... would be closed, but I had a home computer, and not much else on my hands. I decided to write an </a:t>
            </a:r>
            <a:r>
              <a:rPr lang="en-US" dirty="0">
                <a:solidFill>
                  <a:srgbClr val="FF0000"/>
                </a:solidFill>
              </a:rPr>
              <a:t>interpreter</a:t>
            </a:r>
            <a:r>
              <a:rPr lang="en-US" dirty="0"/>
              <a:t> for the new scripting language I had been thinking about lately: a descendant of </a:t>
            </a:r>
            <a:r>
              <a:rPr lang="en-US" dirty="0">
                <a:solidFill>
                  <a:srgbClr val="FF0000"/>
                </a:solidFill>
              </a:rPr>
              <a:t>ABC</a:t>
            </a:r>
            <a:r>
              <a:rPr lang="en-US" dirty="0"/>
              <a:t> that would appeal to </a:t>
            </a:r>
            <a:r>
              <a:rPr lang="en-US" dirty="0">
                <a:solidFill>
                  <a:srgbClr val="FF0000"/>
                </a:solidFill>
              </a:rPr>
              <a:t>Unix/C hackers</a:t>
            </a:r>
            <a:r>
              <a:rPr lang="en-US" dirty="0"/>
              <a:t>. I chose Python as a working title for the project, being in a slightly irreverent mood (and a big fan of Monty Python's Flying Circus).</a:t>
            </a:r>
          </a:p>
        </p:txBody>
      </p:sp>
    </p:spTree>
    <p:extLst>
      <p:ext uri="{BB962C8B-B14F-4D97-AF65-F5344CB8AC3E}">
        <p14:creationId xmlns:p14="http://schemas.microsoft.com/office/powerpoint/2010/main" val="858006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的主要特点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Beautiful</a:t>
            </a:r>
            <a:r>
              <a:rPr lang="en-US" dirty="0"/>
              <a:t> is better than ugly</a:t>
            </a:r>
          </a:p>
          <a:p>
            <a:r>
              <a:rPr lang="en-US" dirty="0">
                <a:solidFill>
                  <a:srgbClr val="FF0000"/>
                </a:solidFill>
              </a:rPr>
              <a:t>Explicit</a:t>
            </a:r>
            <a:r>
              <a:rPr lang="en-US" dirty="0"/>
              <a:t> is better than implicit</a:t>
            </a:r>
          </a:p>
          <a:p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 is better than complex</a:t>
            </a:r>
          </a:p>
          <a:p>
            <a:r>
              <a:rPr lang="en-US" dirty="0">
                <a:solidFill>
                  <a:srgbClr val="FF0000"/>
                </a:solidFill>
              </a:rPr>
              <a:t>Complex</a:t>
            </a:r>
            <a:r>
              <a:rPr lang="en-US" dirty="0"/>
              <a:t> is better than complicated</a:t>
            </a:r>
          </a:p>
          <a:p>
            <a:r>
              <a:rPr lang="en-US" dirty="0">
                <a:solidFill>
                  <a:srgbClr val="FF0000"/>
                </a:solidFill>
              </a:rPr>
              <a:t>Readability</a:t>
            </a:r>
            <a:r>
              <a:rPr lang="en-US" dirty="0"/>
              <a:t> 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7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的格言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should be one—and preferably only one—obvious way to do it</a:t>
            </a:r>
          </a:p>
        </p:txBody>
      </p:sp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语言特征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Simple and </a:t>
            </a:r>
            <a:r>
              <a:rPr lang="en-US" b="1" dirty="0" smtClean="0"/>
              <a:t>Familiar</a:t>
            </a:r>
          </a:p>
          <a:p>
            <a:r>
              <a:rPr lang="en-US" b="1" dirty="0" smtClean="0"/>
              <a:t>Object-Oriented</a:t>
            </a:r>
          </a:p>
          <a:p>
            <a:r>
              <a:rPr lang="en-US" b="1" dirty="0" smtClean="0"/>
              <a:t>Secure</a:t>
            </a:r>
          </a:p>
          <a:p>
            <a:r>
              <a:rPr lang="en-US" b="1" dirty="0" smtClean="0"/>
              <a:t>Interpreted</a:t>
            </a:r>
          </a:p>
          <a:p>
            <a:r>
              <a:rPr lang="en-US" b="1" dirty="0" smtClean="0"/>
              <a:t>Dynamic</a:t>
            </a:r>
          </a:p>
          <a:p>
            <a:r>
              <a:rPr lang="en-US" b="1" dirty="0" smtClean="0"/>
              <a:t>Portable</a:t>
            </a:r>
          </a:p>
          <a:p>
            <a:r>
              <a:rPr lang="en-US" b="1" dirty="0" smtClean="0"/>
              <a:t>Robust</a:t>
            </a:r>
          </a:p>
          <a:p>
            <a:r>
              <a:rPr lang="en-US" b="1" dirty="0" smtClean="0"/>
              <a:t>Multithreaded</a:t>
            </a:r>
          </a:p>
          <a:p>
            <a:r>
              <a:rPr lang="en-US" b="1" dirty="0"/>
              <a:t>Garbage </a:t>
            </a:r>
            <a:r>
              <a:rPr lang="en-US" b="1" dirty="0" smtClean="0"/>
              <a:t>Collection</a:t>
            </a:r>
          </a:p>
          <a:p>
            <a:r>
              <a:rPr lang="en-US" b="1" dirty="0" smtClean="0"/>
              <a:t>Exceptions</a:t>
            </a:r>
          </a:p>
          <a:p>
            <a:r>
              <a:rPr lang="en-US" b="1" dirty="0"/>
              <a:t>High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7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394</TotalTime>
  <Words>544</Words>
  <Application>Microsoft Macintosh PowerPoint</Application>
  <PresentationFormat>Widescreen</PresentationFormat>
  <Paragraphs>144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Calibri</vt:lpstr>
      <vt:lpstr>Century Schoolbook</vt:lpstr>
      <vt:lpstr>DengXian</vt:lpstr>
      <vt:lpstr>Linux Libertine</vt:lpstr>
      <vt:lpstr>Wingdings 2</vt:lpstr>
      <vt:lpstr>宋体</vt:lpstr>
      <vt:lpstr>Arial</vt:lpstr>
      <vt:lpstr>View</vt:lpstr>
      <vt:lpstr>Python语言概览</vt:lpstr>
      <vt:lpstr>提纲</vt:lpstr>
      <vt:lpstr>提纲</vt:lpstr>
      <vt:lpstr>Python是什么意思</vt:lpstr>
      <vt:lpstr>谁发明了Python语言</vt:lpstr>
      <vt:lpstr>为什么发明Python</vt:lpstr>
      <vt:lpstr>Python的主要特点</vt:lpstr>
      <vt:lpstr>Python的格言</vt:lpstr>
      <vt:lpstr>Python语言特征</vt:lpstr>
      <vt:lpstr>什么特性最重要？</vt:lpstr>
      <vt:lpstr>第一个Python例子</vt:lpstr>
      <vt:lpstr>第二个Python例子</vt:lpstr>
      <vt:lpstr>Python：脚本语言</vt:lpstr>
      <vt:lpstr>提纲</vt:lpstr>
      <vt:lpstr>网站开发</vt:lpstr>
      <vt:lpstr>科学计算</vt:lpstr>
      <vt:lpstr>科学计算</vt:lpstr>
      <vt:lpstr>UI开发</vt:lpstr>
      <vt:lpstr>提纲</vt:lpstr>
      <vt:lpstr>编程环境</vt:lpstr>
      <vt:lpstr>Sublime</vt:lpstr>
      <vt:lpstr>Pycharm</vt:lpstr>
      <vt:lpstr>IDLE</vt:lpstr>
      <vt:lpstr>PowerPoint Presentation</vt:lpstr>
      <vt:lpstr>循环一个范围</vt:lpstr>
      <vt:lpstr>列举集合中元素</vt:lpstr>
      <vt:lpstr>反向循环</vt:lpstr>
      <vt:lpstr>索引集合元素和位置</vt:lpstr>
      <vt:lpstr>索引两个集合</vt:lpstr>
      <vt:lpstr>有序序列的循环</vt:lpstr>
      <vt:lpstr>定义的排序方法</vt:lpstr>
      <vt:lpstr>循环中的退出</vt:lpstr>
      <vt:lpstr>列表数据</vt:lpstr>
      <vt:lpstr>交换变量值</vt:lpstr>
      <vt:lpstr>字典：最常用的数据结构</vt:lpstr>
      <vt:lpstr>字典结构的技巧</vt:lpstr>
      <vt:lpstr>打开文件</vt:lpstr>
      <vt:lpstr>面向对象</vt:lpstr>
      <vt:lpstr>提纲</vt:lpstr>
      <vt:lpstr>Python概述基础知识</vt:lpstr>
      <vt:lpstr>选择和循环结构</vt:lpstr>
      <vt:lpstr>Python数据结构</vt:lpstr>
      <vt:lpstr>字符串与正则表达式</vt:lpstr>
      <vt:lpstr>函数设计与使用</vt:lpstr>
      <vt:lpstr>面向对象程序设计</vt:lpstr>
      <vt:lpstr>文件操作</vt:lpstr>
      <vt:lpstr>教学过程的建议</vt:lpstr>
      <vt:lpstr>提纲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谢谢！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Python语言概览</dc:title>
  <dc:creator>Cheng Zhenbo</dc:creator>
  <cp:lastModifiedBy>Cheng Zhenbo</cp:lastModifiedBy>
  <cp:revision>48</cp:revision>
  <dcterms:created xsi:type="dcterms:W3CDTF">2017-06-25T07:31:14Z</dcterms:created>
  <dcterms:modified xsi:type="dcterms:W3CDTF">2017-06-26T02:47:27Z</dcterms:modified>
</cp:coreProperties>
</file>